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18288000" cy="5857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2060"/>
    <a:srgbClr val="E4DF1A"/>
    <a:srgbClr val="686600"/>
    <a:srgbClr val="464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53" d="100"/>
          <a:sy n="53" d="100"/>
        </p:scale>
        <p:origin x="88" y="7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958685"/>
            <a:ext cx="13716000" cy="2039408"/>
          </a:xfrm>
        </p:spPr>
        <p:txBody>
          <a:bodyPr anchor="b"/>
          <a:lstStyle>
            <a:lvl1pPr algn="ctr">
              <a:defRPr sz="51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076741"/>
            <a:ext cx="13716000" cy="1414297"/>
          </a:xfrm>
        </p:spPr>
        <p:txBody>
          <a:bodyPr/>
          <a:lstStyle>
            <a:lvl1pPr marL="0" indent="0" algn="ctr">
              <a:buNone/>
              <a:defRPr sz="2050"/>
            </a:lvl1pPr>
            <a:lvl2pPr marL="390540" indent="0" algn="ctr">
              <a:buNone/>
              <a:defRPr sz="1708"/>
            </a:lvl2pPr>
            <a:lvl3pPr marL="781080" indent="0" algn="ctr">
              <a:buNone/>
              <a:defRPr sz="1538"/>
            </a:lvl3pPr>
            <a:lvl4pPr marL="1171621" indent="0" algn="ctr">
              <a:buNone/>
              <a:defRPr sz="1367"/>
            </a:lvl4pPr>
            <a:lvl5pPr marL="1562161" indent="0" algn="ctr">
              <a:buNone/>
              <a:defRPr sz="1367"/>
            </a:lvl5pPr>
            <a:lvl6pPr marL="1952701" indent="0" algn="ctr">
              <a:buNone/>
              <a:defRPr sz="1367"/>
            </a:lvl6pPr>
            <a:lvl7pPr marL="2343241" indent="0" algn="ctr">
              <a:buNone/>
              <a:defRPr sz="1367"/>
            </a:lvl7pPr>
            <a:lvl8pPr marL="2733782" indent="0" algn="ctr">
              <a:buNone/>
              <a:defRPr sz="1367"/>
            </a:lvl8pPr>
            <a:lvl9pPr marL="3124322" indent="0" algn="ctr">
              <a:buNone/>
              <a:defRPr sz="13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3998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5760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311878"/>
            <a:ext cx="3943350" cy="49642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11878"/>
            <a:ext cx="11601450" cy="49642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1198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4260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1460402"/>
            <a:ext cx="15773400" cy="2436713"/>
          </a:xfrm>
        </p:spPr>
        <p:txBody>
          <a:bodyPr anchor="b"/>
          <a:lstStyle>
            <a:lvl1pPr>
              <a:defRPr sz="51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3920167"/>
            <a:ext cx="15773400" cy="1281410"/>
          </a:xfrm>
        </p:spPr>
        <p:txBody>
          <a:bodyPr/>
          <a:lstStyle>
            <a:lvl1pPr marL="0" indent="0">
              <a:buNone/>
              <a:defRPr sz="2050">
                <a:solidFill>
                  <a:schemeClr val="tx1">
                    <a:tint val="75000"/>
                  </a:schemeClr>
                </a:solidFill>
              </a:defRPr>
            </a:lvl1pPr>
            <a:lvl2pPr marL="390540" indent="0">
              <a:buNone/>
              <a:defRPr sz="1708">
                <a:solidFill>
                  <a:schemeClr val="tx1">
                    <a:tint val="75000"/>
                  </a:schemeClr>
                </a:solidFill>
              </a:defRPr>
            </a:lvl2pPr>
            <a:lvl3pPr marL="781080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3pPr>
            <a:lvl4pPr marL="1171621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4pPr>
            <a:lvl5pPr marL="1562161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5pPr>
            <a:lvl6pPr marL="1952701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6pPr>
            <a:lvl7pPr marL="2343241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7pPr>
            <a:lvl8pPr marL="2733782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8pPr>
            <a:lvl9pPr marL="3124322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196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559388"/>
            <a:ext cx="7772400" cy="3716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1559388"/>
            <a:ext cx="7772400" cy="3716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2522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311878"/>
            <a:ext cx="15773400" cy="113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1435993"/>
            <a:ext cx="7736681" cy="703758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40" indent="0">
              <a:buNone/>
              <a:defRPr sz="1708" b="1"/>
            </a:lvl2pPr>
            <a:lvl3pPr marL="781080" indent="0">
              <a:buNone/>
              <a:defRPr sz="1538" b="1"/>
            </a:lvl3pPr>
            <a:lvl4pPr marL="1171621" indent="0">
              <a:buNone/>
              <a:defRPr sz="1367" b="1"/>
            </a:lvl4pPr>
            <a:lvl5pPr marL="1562161" indent="0">
              <a:buNone/>
              <a:defRPr sz="1367" b="1"/>
            </a:lvl5pPr>
            <a:lvl6pPr marL="1952701" indent="0">
              <a:buNone/>
              <a:defRPr sz="1367" b="1"/>
            </a:lvl6pPr>
            <a:lvl7pPr marL="2343241" indent="0">
              <a:buNone/>
              <a:defRPr sz="1367" b="1"/>
            </a:lvl7pPr>
            <a:lvl8pPr marL="2733782" indent="0">
              <a:buNone/>
              <a:defRPr sz="1367" b="1"/>
            </a:lvl8pPr>
            <a:lvl9pPr marL="3124322" indent="0">
              <a:buNone/>
              <a:defRPr sz="13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2139752"/>
            <a:ext cx="7736681" cy="31472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1435993"/>
            <a:ext cx="7774782" cy="703758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40" indent="0">
              <a:buNone/>
              <a:defRPr sz="1708" b="1"/>
            </a:lvl2pPr>
            <a:lvl3pPr marL="781080" indent="0">
              <a:buNone/>
              <a:defRPr sz="1538" b="1"/>
            </a:lvl3pPr>
            <a:lvl4pPr marL="1171621" indent="0">
              <a:buNone/>
              <a:defRPr sz="1367" b="1"/>
            </a:lvl4pPr>
            <a:lvl5pPr marL="1562161" indent="0">
              <a:buNone/>
              <a:defRPr sz="1367" b="1"/>
            </a:lvl5pPr>
            <a:lvl6pPr marL="1952701" indent="0">
              <a:buNone/>
              <a:defRPr sz="1367" b="1"/>
            </a:lvl6pPr>
            <a:lvl7pPr marL="2343241" indent="0">
              <a:buNone/>
              <a:defRPr sz="1367" b="1"/>
            </a:lvl7pPr>
            <a:lvl8pPr marL="2733782" indent="0">
              <a:buNone/>
              <a:defRPr sz="1367" b="1"/>
            </a:lvl8pPr>
            <a:lvl9pPr marL="3124322" indent="0">
              <a:buNone/>
              <a:defRPr sz="13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2139752"/>
            <a:ext cx="7774782" cy="31472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7200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1450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5162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390525"/>
            <a:ext cx="5898356" cy="1366838"/>
          </a:xfrm>
        </p:spPr>
        <p:txBody>
          <a:bodyPr anchor="b"/>
          <a:lstStyle>
            <a:lvl1pPr>
              <a:defRPr sz="27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843426"/>
            <a:ext cx="9258300" cy="4162888"/>
          </a:xfrm>
        </p:spPr>
        <p:txBody>
          <a:bodyPr/>
          <a:lstStyle>
            <a:lvl1pPr>
              <a:defRPr sz="2733"/>
            </a:lvl1pPr>
            <a:lvl2pPr>
              <a:defRPr sz="2392"/>
            </a:lvl2pPr>
            <a:lvl3pPr>
              <a:defRPr sz="2050"/>
            </a:lvl3pPr>
            <a:lvl4pPr>
              <a:defRPr sz="1708"/>
            </a:lvl4pPr>
            <a:lvl5pPr>
              <a:defRPr sz="1708"/>
            </a:lvl5pPr>
            <a:lvl6pPr>
              <a:defRPr sz="1708"/>
            </a:lvl6pPr>
            <a:lvl7pPr>
              <a:defRPr sz="1708"/>
            </a:lvl7pPr>
            <a:lvl8pPr>
              <a:defRPr sz="1708"/>
            </a:lvl8pPr>
            <a:lvl9pPr>
              <a:defRPr sz="17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1757363"/>
            <a:ext cx="5898356" cy="3255731"/>
          </a:xfrm>
        </p:spPr>
        <p:txBody>
          <a:bodyPr/>
          <a:lstStyle>
            <a:lvl1pPr marL="0" indent="0">
              <a:buNone/>
              <a:defRPr sz="1367"/>
            </a:lvl1pPr>
            <a:lvl2pPr marL="390540" indent="0">
              <a:buNone/>
              <a:defRPr sz="1196"/>
            </a:lvl2pPr>
            <a:lvl3pPr marL="781080" indent="0">
              <a:buNone/>
              <a:defRPr sz="1025"/>
            </a:lvl3pPr>
            <a:lvl4pPr marL="1171621" indent="0">
              <a:buNone/>
              <a:defRPr sz="854"/>
            </a:lvl4pPr>
            <a:lvl5pPr marL="1562161" indent="0">
              <a:buNone/>
              <a:defRPr sz="854"/>
            </a:lvl5pPr>
            <a:lvl6pPr marL="1952701" indent="0">
              <a:buNone/>
              <a:defRPr sz="854"/>
            </a:lvl6pPr>
            <a:lvl7pPr marL="2343241" indent="0">
              <a:buNone/>
              <a:defRPr sz="854"/>
            </a:lvl7pPr>
            <a:lvl8pPr marL="2733782" indent="0">
              <a:buNone/>
              <a:defRPr sz="854"/>
            </a:lvl8pPr>
            <a:lvl9pPr marL="3124322" indent="0">
              <a:buNone/>
              <a:defRPr sz="8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2862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390525"/>
            <a:ext cx="5898356" cy="1366838"/>
          </a:xfrm>
        </p:spPr>
        <p:txBody>
          <a:bodyPr anchor="b"/>
          <a:lstStyle>
            <a:lvl1pPr>
              <a:defRPr sz="27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843426"/>
            <a:ext cx="9258300" cy="4162888"/>
          </a:xfrm>
        </p:spPr>
        <p:txBody>
          <a:bodyPr anchor="t"/>
          <a:lstStyle>
            <a:lvl1pPr marL="0" indent="0">
              <a:buNone/>
              <a:defRPr sz="2733"/>
            </a:lvl1pPr>
            <a:lvl2pPr marL="390540" indent="0">
              <a:buNone/>
              <a:defRPr sz="2392"/>
            </a:lvl2pPr>
            <a:lvl3pPr marL="781080" indent="0">
              <a:buNone/>
              <a:defRPr sz="2050"/>
            </a:lvl3pPr>
            <a:lvl4pPr marL="1171621" indent="0">
              <a:buNone/>
              <a:defRPr sz="1708"/>
            </a:lvl4pPr>
            <a:lvl5pPr marL="1562161" indent="0">
              <a:buNone/>
              <a:defRPr sz="1708"/>
            </a:lvl5pPr>
            <a:lvl6pPr marL="1952701" indent="0">
              <a:buNone/>
              <a:defRPr sz="1708"/>
            </a:lvl6pPr>
            <a:lvl7pPr marL="2343241" indent="0">
              <a:buNone/>
              <a:defRPr sz="1708"/>
            </a:lvl7pPr>
            <a:lvl8pPr marL="2733782" indent="0">
              <a:buNone/>
              <a:defRPr sz="1708"/>
            </a:lvl8pPr>
            <a:lvl9pPr marL="3124322" indent="0">
              <a:buNone/>
              <a:defRPr sz="17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1757363"/>
            <a:ext cx="5898356" cy="3255731"/>
          </a:xfrm>
        </p:spPr>
        <p:txBody>
          <a:bodyPr/>
          <a:lstStyle>
            <a:lvl1pPr marL="0" indent="0">
              <a:buNone/>
              <a:defRPr sz="1367"/>
            </a:lvl1pPr>
            <a:lvl2pPr marL="390540" indent="0">
              <a:buNone/>
              <a:defRPr sz="1196"/>
            </a:lvl2pPr>
            <a:lvl3pPr marL="781080" indent="0">
              <a:buNone/>
              <a:defRPr sz="1025"/>
            </a:lvl3pPr>
            <a:lvl4pPr marL="1171621" indent="0">
              <a:buNone/>
              <a:defRPr sz="854"/>
            </a:lvl4pPr>
            <a:lvl5pPr marL="1562161" indent="0">
              <a:buNone/>
              <a:defRPr sz="854"/>
            </a:lvl5pPr>
            <a:lvl6pPr marL="1952701" indent="0">
              <a:buNone/>
              <a:defRPr sz="854"/>
            </a:lvl6pPr>
            <a:lvl7pPr marL="2343241" indent="0">
              <a:buNone/>
              <a:defRPr sz="854"/>
            </a:lvl7pPr>
            <a:lvl8pPr marL="2733782" indent="0">
              <a:buNone/>
              <a:defRPr sz="854"/>
            </a:lvl8pPr>
            <a:lvl9pPr marL="3124322" indent="0">
              <a:buNone/>
              <a:defRPr sz="8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8118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311878"/>
            <a:ext cx="15773400" cy="113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1559388"/>
            <a:ext cx="15773400" cy="3716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5429383"/>
            <a:ext cx="4114800" cy="3118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3D424-94F4-4FAD-B5D6-BE61F169892F}" type="datetimeFigureOut">
              <a:rPr lang="en-HK" smtClean="0"/>
              <a:t>3/10/2023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5429383"/>
            <a:ext cx="6172200" cy="3118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5429383"/>
            <a:ext cx="4114800" cy="3118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5D016-4FDF-4760-B601-04D42F71655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501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81080" rtl="0" eaLnBrk="1" latinLnBrk="0" hangingPunct="1">
        <a:lnSpc>
          <a:spcPct val="90000"/>
        </a:lnSpc>
        <a:spcBef>
          <a:spcPct val="0"/>
        </a:spcBef>
        <a:buNone/>
        <a:defRPr sz="37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270" indent="-195270" algn="l" defTabSz="781080" rtl="0" eaLnBrk="1" latinLnBrk="0" hangingPunct="1">
        <a:lnSpc>
          <a:spcPct val="90000"/>
        </a:lnSpc>
        <a:spcBef>
          <a:spcPts val="854"/>
        </a:spcBef>
        <a:buFont typeface="Arial" panose="020B0604020202020204" pitchFamily="34" charset="0"/>
        <a:buChar char="•"/>
        <a:defRPr sz="2392" kern="1200">
          <a:solidFill>
            <a:schemeClr val="tx1"/>
          </a:solidFill>
          <a:latin typeface="+mn-lt"/>
          <a:ea typeface="+mn-ea"/>
          <a:cs typeface="+mn-cs"/>
        </a:defRPr>
      </a:lvl1pPr>
      <a:lvl2pPr marL="585810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2pPr>
      <a:lvl3pPr marL="976351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708" kern="1200">
          <a:solidFill>
            <a:schemeClr val="tx1"/>
          </a:solidFill>
          <a:latin typeface="+mn-lt"/>
          <a:ea typeface="+mn-ea"/>
          <a:cs typeface="+mn-cs"/>
        </a:defRPr>
      </a:lvl3pPr>
      <a:lvl4pPr marL="1366891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757431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2147971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538512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929052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319592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1pPr>
      <a:lvl2pPr marL="390540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2pPr>
      <a:lvl3pPr marL="781080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3pPr>
      <a:lvl4pPr marL="1171621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562161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1952701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343241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733782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124322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>
            <a:extLst>
              <a:ext uri="{FF2B5EF4-FFF2-40B4-BE49-F238E27FC236}">
                <a16:creationId xmlns:a16="http://schemas.microsoft.com/office/drawing/2014/main" id="{62EC688B-F843-40BF-8BDF-20590A539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1199" y="0"/>
            <a:ext cx="10436801" cy="5857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</a:pPr>
            <a:endParaRPr lang="en-US" sz="2400" b="1" dirty="0">
              <a:solidFill>
                <a:srgbClr val="0051A2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3FB3C78D-79BB-4294-AEE0-87F807733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648" y="682460"/>
            <a:ext cx="9664185" cy="167573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07000"/>
              </a:lnSpc>
            </a:pPr>
            <a:r>
              <a:rPr lang="en-HK" sz="3400" b="1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endParaRPr lang="en-US" sz="3400" dirty="0">
              <a:solidFill>
                <a:schemeClr val="bg1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CCFBF4BB-E9F7-4279-9F38-7EA330588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648" y="48130"/>
            <a:ext cx="9653882" cy="63870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latin typeface="Cambria" panose="020405030504060302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Interdisciplinary Research Seminar Series</a:t>
            </a:r>
            <a:endParaRPr lang="en-US" sz="30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" name="Text Box 2">
            <a:extLst>
              <a:ext uri="{FF2B5EF4-FFF2-40B4-BE49-F238E27FC236}">
                <a16:creationId xmlns:a16="http://schemas.microsoft.com/office/drawing/2014/main" id="{C9152AF4-0FA5-4064-8891-9CB6B4458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74337" y="2483670"/>
            <a:ext cx="5347579" cy="2032030"/>
          </a:xfrm>
          <a:prstGeom prst="rect">
            <a:avLst/>
          </a:prstGeom>
          <a:solidFill>
            <a:schemeClr val="bg1">
              <a:lumMod val="85000"/>
              <a:alpha val="69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07000"/>
              </a:lnSpc>
            </a:pPr>
            <a:r>
              <a:rPr lang="en-HK" sz="3200" b="1" dirty="0" err="1">
                <a:solidFill>
                  <a:srgbClr val="00206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Dr.</a:t>
            </a:r>
            <a:r>
              <a:rPr lang="en-HK" sz="3200" b="1" dirty="0">
                <a:solidFill>
                  <a:srgbClr val="00206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HK" sz="32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Javier Cha</a:t>
            </a:r>
            <a:br>
              <a:rPr lang="en-HK" sz="4400" b="1" dirty="0">
                <a:solidFill>
                  <a:srgbClr val="00206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HK" sz="2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Assistant Professor</a:t>
            </a:r>
          </a:p>
          <a:p>
            <a:pPr algn="r">
              <a:lnSpc>
                <a:spcPct val="107000"/>
              </a:lnSpc>
            </a:pPr>
            <a:r>
              <a:rPr lang="en-HK" sz="2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Department of History</a:t>
            </a:r>
          </a:p>
          <a:p>
            <a:pPr algn="r">
              <a:lnSpc>
                <a:spcPct val="107000"/>
              </a:lnSpc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The University of Hong Kong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FC0026E-0A04-4F74-8A6F-F5766B106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2168" y="4416729"/>
            <a:ext cx="6586832" cy="1262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07000"/>
              </a:lnSpc>
            </a:pPr>
            <a:r>
              <a:rPr lang="en-US" sz="2500" dirty="0">
                <a:solidFill>
                  <a:srgbClr val="0051A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October 10, 2023 | 12:30 pm HKT</a:t>
            </a:r>
          </a:p>
          <a:p>
            <a:pPr algn="r">
              <a:lnSpc>
                <a:spcPct val="107000"/>
              </a:lnSpc>
            </a:pPr>
            <a:r>
              <a:rPr lang="en-US" sz="2500">
                <a:solidFill>
                  <a:srgbClr val="0051A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(October 9, </a:t>
            </a:r>
            <a:r>
              <a:rPr lang="en-US" sz="2500" dirty="0">
                <a:solidFill>
                  <a:srgbClr val="0051A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2023 | 9:30 pm PDT)  </a:t>
            </a:r>
          </a:p>
          <a:p>
            <a:pPr algn="r">
              <a:lnSpc>
                <a:spcPct val="107000"/>
              </a:lnSpc>
            </a:pPr>
            <a:r>
              <a:rPr lang="en-US" sz="2500" dirty="0">
                <a:solidFill>
                  <a:srgbClr val="0051A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Lecture Hall at May Hall, HKU or via Zoom</a:t>
            </a:r>
            <a:endParaRPr lang="en-US" sz="2500" b="1" dirty="0">
              <a:solidFill>
                <a:srgbClr val="0051A2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F93317C-5C0E-41AA-A24E-46B28A9B2C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8629648" cy="5857875"/>
          </a:xfrm>
          <a:prstGeom prst="rect">
            <a:avLst/>
          </a:prstGeom>
          <a:solidFill>
            <a:srgbClr val="FFFFFF"/>
          </a:solidFill>
          <a:effectLst>
            <a:outerShdw blurRad="50800" dist="50800" dir="5400000" sx="1000" sy="1000" algn="ctr" rotWithShape="0">
              <a:schemeClr val="bg1"/>
            </a:outerShdw>
          </a:effectLst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729800A4-E109-4983-9DBF-763F8951F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648" y="710619"/>
            <a:ext cx="8689352" cy="155131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07000"/>
              </a:lnSpc>
            </a:pPr>
            <a:r>
              <a:rPr lang="en-HK" sz="4000" b="1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Digital Humanities and the Energetics of Big Data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56DADAD9-C302-48D7-95D4-1563663BA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24832" y="738781"/>
            <a:ext cx="958698" cy="1619409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07000"/>
              </a:lnSpc>
            </a:pPr>
            <a:r>
              <a:rPr lang="en-HK" sz="3400" b="1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endParaRPr lang="en-US" sz="3400" dirty="0">
              <a:solidFill>
                <a:schemeClr val="bg1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0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b96859-f2b7-406b-b491-9703a0d6e9a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7E4E4DA6AB3419383B83487522F1E" ma:contentTypeVersion="10" ma:contentTypeDescription="Create a new document." ma:contentTypeScope="" ma:versionID="3cf337c30c8c3b6067988280ccb585ec">
  <xsd:schema xmlns:xsd="http://www.w3.org/2001/XMLSchema" xmlns:xs="http://www.w3.org/2001/XMLSchema" xmlns:p="http://schemas.microsoft.com/office/2006/metadata/properties" xmlns:ns2="20b96859-f2b7-406b-b491-9703a0d6e9a2" targetNamespace="http://schemas.microsoft.com/office/2006/metadata/properties" ma:root="true" ma:fieldsID="a491fd9ea9894bbc4ca4df13f935f25b" ns2:_="">
    <xsd:import namespace="20b96859-f2b7-406b-b491-9703a0d6e9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b96859-f2b7-406b-b491-9703a0d6e9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4717eb59-a66e-4a6c-9b74-376682b8c6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6A94D2-BA05-41D7-84F7-6E9743BEFB8F}">
  <ds:schemaRefs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20b96859-f2b7-406b-b491-9703a0d6e9a2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165B9A3-610A-459A-A400-BC7FA322BD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b96859-f2b7-406b-b491-9703a0d6e9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5BC6AC-A142-4032-ACDD-9CC68469D8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57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Yiu</dc:creator>
  <cp:lastModifiedBy>Terrie Ip</cp:lastModifiedBy>
  <cp:revision>24</cp:revision>
  <dcterms:created xsi:type="dcterms:W3CDTF">2023-01-10T00:34:34Z</dcterms:created>
  <dcterms:modified xsi:type="dcterms:W3CDTF">2023-10-03T03:33:23Z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0x0101006F67E4E4DA6AB3419383B83487522F1E</vt:lpwstr>
  </property>
  <property fmtid="{D5CDD505-2E9C-101B-9397-08002B2CF9AE}" pid="3" name="MediaServiceImageTags">
    <vt:lpwstr/>
  </property>
</Properties>
</file>